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62" r:id="rId3"/>
    <p:sldId id="312" r:id="rId4"/>
    <p:sldId id="324" r:id="rId5"/>
    <p:sldId id="346" r:id="rId6"/>
    <p:sldId id="323" r:id="rId7"/>
    <p:sldId id="315" r:id="rId8"/>
    <p:sldId id="333" r:id="rId9"/>
    <p:sldId id="343" r:id="rId10"/>
    <p:sldId id="330" r:id="rId11"/>
    <p:sldId id="338" r:id="rId12"/>
    <p:sldId id="335" r:id="rId13"/>
    <p:sldId id="316" r:id="rId14"/>
    <p:sldId id="329" r:id="rId15"/>
    <p:sldId id="336" r:id="rId16"/>
    <p:sldId id="331" r:id="rId17"/>
    <p:sldId id="314" r:id="rId18"/>
    <p:sldId id="342" r:id="rId19"/>
    <p:sldId id="341" r:id="rId20"/>
    <p:sldId id="340" r:id="rId21"/>
    <p:sldId id="318" r:id="rId22"/>
    <p:sldId id="317" r:id="rId23"/>
    <p:sldId id="345" r:id="rId24"/>
    <p:sldId id="319" r:id="rId25"/>
    <p:sldId id="337" r:id="rId26"/>
    <p:sldId id="349" r:id="rId27"/>
    <p:sldId id="339" r:id="rId28"/>
    <p:sldId id="350" r:id="rId29"/>
    <p:sldId id="347" r:id="rId30"/>
    <p:sldId id="348" r:id="rId31"/>
    <p:sldId id="311" r:id="rId32"/>
    <p:sldId id="321" r:id="rId33"/>
    <p:sldId id="260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80891" autoAdjust="0"/>
  </p:normalViewPr>
  <p:slideViewPr>
    <p:cSldViewPr snapToGrid="0" snapToObjects="1">
      <p:cViewPr varScale="1">
        <p:scale>
          <a:sx n="35" d="100"/>
          <a:sy n="35" d="100"/>
        </p:scale>
        <p:origin x="1291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655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7011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0015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2878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0237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9097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1273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9859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3458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3201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74473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5547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1810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1632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310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9266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26601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4917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3798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636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40411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7716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5043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3128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0095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0905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4656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069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6345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 descr="图像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 descr="图像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 descr="图像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 descr="图像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" hasCustomPrompt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  <a:lvl2pPr marL="1025525" indent="-390525" algn="ctr">
              <a:spcBef>
                <a:spcPts val="0"/>
              </a:spcBef>
              <a:defRPr sz="3200" i="1"/>
            </a:lvl2pPr>
            <a:lvl3pPr marL="1660525" indent="-390525" algn="ctr">
              <a:spcBef>
                <a:spcPts val="0"/>
              </a:spcBef>
              <a:defRPr sz="3200" i="1"/>
            </a:lvl3pPr>
            <a:lvl4pPr marL="2295525" indent="-390525" algn="ctr">
              <a:spcBef>
                <a:spcPts val="0"/>
              </a:spcBef>
              <a:defRPr sz="3200" i="1"/>
            </a:lvl4pPr>
            <a:lvl5pPr marL="2930525" indent="-390525" algn="ctr">
              <a:spcBef>
                <a:spcPts val="0"/>
              </a:spcBef>
              <a:defRPr sz="3200" i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hape 94" descr="“在此键入引文。”"/>
          <p:cNvSpPr>
            <a:spLocks noGrp="1"/>
          </p:cNvSpPr>
          <p:nvPr>
            <p:ph type="body" sz="quarter" idx="13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 descr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深底">
    <p:bg>
      <p:bgPr>
        <a:solidFill>
          <a:srgbClr val="26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 hasCustomPrompt="1"/>
          </p:nvPr>
        </p:nvSpPr>
        <p:spPr>
          <a:xfrm>
            <a:off x="204786" y="203200"/>
            <a:ext cx="7869389" cy="675979"/>
          </a:xfrm>
          <a:prstGeom prst="rect">
            <a:avLst/>
          </a:prstGeom>
        </p:spPr>
        <p:txBody>
          <a:bodyPr lIns="71436" tIns="71436" rIns="71436" bIns="71436"/>
          <a:lstStyle>
            <a:lvl1pPr algn="l" defTabSz="584200">
              <a:defRPr sz="32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812800" y="965200"/>
            <a:ext cx="5369306" cy="635000"/>
          </a:xfrm>
          <a:prstGeom prst="rect">
            <a:avLst/>
          </a:prstGeom>
        </p:spPr>
        <p:txBody>
          <a:bodyPr lIns="76200" tIns="76200" rIns="76200" bIns="76200"/>
          <a:lstStyle>
            <a:lvl1pPr marL="0" indent="0" defTabSz="12700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  <a:lvl2pPr marL="0" indent="0" defTabSz="12700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2pPr>
            <a:lvl3pPr marL="0" indent="0" defTabSz="12700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3pPr>
            <a:lvl4pPr marL="0" indent="0" defTabSz="12700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4pPr>
            <a:lvl5pPr marL="0" indent="0" defTabSz="12700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11968560" y="13073062"/>
            <a:ext cx="434975" cy="460375"/>
          </a:xfrm>
          <a:prstGeom prst="rect">
            <a:avLst/>
          </a:prstGeom>
        </p:spPr>
        <p:txBody>
          <a:bodyPr lIns="71436" tIns="71436" rIns="71436" bIns="71436"/>
          <a:lstStyle>
            <a:lvl1pPr defTabSz="584200">
              <a:defRPr sz="2200"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5pPr>
      <a:lvl6pPr marL="3761105" marR="0" indent="-58610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6pPr>
      <a:lvl7pPr marL="4396105" marR="0" indent="-58610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7pPr>
      <a:lvl8pPr marL="5031105" marR="0" indent="-58610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8pPr>
      <a:lvl9pPr marL="5666105" marR="0" indent="-58610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nodejs/node/blob/v10.x/deps/v8/src/runtime-profiler.cc#L200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bugs.chromium.org/p/v8/issues/detail?id=8538" TargetMode="Externa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nodejs/node/blob/v10.x/deps/v8/src/bailout-reason.h" TargetMode="Externa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9" name="pasted-image.pdf"/>
          <p:cNvPicPr>
            <a:picLocks noChangeAspect="1"/>
          </p:cNvPicPr>
          <p:nvPr/>
        </p:nvPicPr>
        <p:blipFill>
          <a:blip r:embed="rId4"/>
          <a:srcRect r="19681"/>
          <a:stretch>
            <a:fillRect/>
          </a:stretch>
        </p:blipFill>
        <p:spPr>
          <a:xfrm>
            <a:off x="16279593" y="875320"/>
            <a:ext cx="8104407" cy="59355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0" name="Shape 130" descr="NETEASE…"/>
          <p:cNvSpPr/>
          <p:nvPr/>
        </p:nvSpPr>
        <p:spPr>
          <a:xfrm>
            <a:off x="1144625" y="875320"/>
            <a:ext cx="4118230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t>NETEASE</a:t>
            </a:r>
          </a:p>
          <a:p>
            <a:pPr algn="l">
              <a:defRPr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Kaola Center Training </a:t>
            </a:r>
          </a:p>
        </p:txBody>
      </p:sp>
      <p:sp>
        <p:nvSpPr>
          <p:cNvPr id="131" name="Shape 131"/>
          <p:cNvSpPr/>
          <p:nvPr/>
        </p:nvSpPr>
        <p:spPr>
          <a:xfrm>
            <a:off x="1144625" y="5044148"/>
            <a:ext cx="9222076" cy="279884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90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rPr lang="zh-CN" altLang="en-US" b="1" dirty="0"/>
              <a:t>浅析</a:t>
            </a:r>
            <a:r>
              <a:rPr lang="en-US" altLang="zh-CN" b="1" dirty="0"/>
              <a:t>V8</a:t>
            </a:r>
            <a:r>
              <a:rPr lang="zh-CN" altLang="en-US" b="1" dirty="0"/>
              <a:t>聊聊</a:t>
            </a:r>
            <a:r>
              <a:rPr lang="en-US" altLang="zh-CN" b="1" dirty="0"/>
              <a:t>JS</a:t>
            </a:r>
            <a:r>
              <a:rPr lang="zh-CN" altLang="en-US" b="1" dirty="0"/>
              <a:t>性能</a:t>
            </a:r>
            <a:endParaRPr lang="zh-CN" altLang="en-US" dirty="0"/>
          </a:p>
          <a:p>
            <a:pPr algn="l">
              <a:lnSpc>
                <a:spcPct val="150000"/>
              </a:lnSpc>
              <a:defRPr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rPr lang="zh-CN" altLang="en-US"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主讲人：黄加樑</a:t>
            </a:r>
            <a:endParaRPr lang="zh-CN" altLang="en-US" dirty="0">
              <a:latin typeface="PingFang SC Semibold"/>
              <a:ea typeface="PingFang SC Semibold"/>
              <a:cs typeface="PingFang SC Semibold"/>
              <a:sym typeface="PingFang SC Semibold"/>
            </a:endParaRPr>
          </a:p>
          <a:p>
            <a:pPr algn="l">
              <a:lnSpc>
                <a:spcPct val="150000"/>
              </a:lnSpc>
              <a:defRPr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rPr b="1" dirty="0"/>
              <a:t>时   间：</a:t>
            </a:r>
            <a:r>
              <a:rPr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201</a:t>
            </a:r>
            <a:r>
              <a:rPr lang="en-US" altLang="zh-CN"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9</a:t>
            </a:r>
            <a:r>
              <a:rPr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年</a:t>
            </a:r>
            <a:r>
              <a:rPr lang="en-US" altLang="zh-CN"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8</a:t>
            </a:r>
            <a:r>
              <a:rPr lang="zh-CN" altLang="en-US"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月</a:t>
            </a:r>
            <a:r>
              <a:rPr lang="en-US"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1</a:t>
            </a:r>
            <a:r>
              <a:rPr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日</a:t>
            </a:r>
          </a:p>
        </p:txBody>
      </p:sp>
      <p:pic>
        <p:nvPicPr>
          <p:cNvPr id="132" name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625" y="11775616"/>
            <a:ext cx="3412713" cy="63579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E3F9946E-6BF7-4E2E-836B-9E88751D0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8071" y="5760720"/>
            <a:ext cx="15738604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(n) {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s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'(function func'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n +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'(x) { return 0'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 n; ++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s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'+x'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s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'; })'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//generate(10)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function func10(x) { return 0+x+x+x+x+x+x+x+x+x+x; }</a:t>
            </a:r>
            <a:endParaRPr kumimoji="0" lang="zh-CN" altLang="zh-CN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B9BC0F-5D9B-4051-87F5-8589242E589B}"/>
              </a:ext>
            </a:extLst>
          </p:cNvPr>
          <p:cNvSpPr txBox="1"/>
          <p:nvPr/>
        </p:nvSpPr>
        <p:spPr>
          <a:xfrm>
            <a:off x="3228071" y="3889097"/>
            <a:ext cx="14792960" cy="15799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--opt / --no-opt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开启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关闭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Turbofan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优化（默认开启）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函数生成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9629400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BDFEF3-DC07-4135-BA40-7F31D5A79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486" y="5560236"/>
            <a:ext cx="9825126" cy="48320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func10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5e6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func10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timeEnd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12DA25-DD9B-40FD-BAE7-66102175D6B7}"/>
              </a:ext>
            </a:extLst>
          </p:cNvPr>
          <p:cNvSpPr txBox="1"/>
          <p:nvPr/>
        </p:nvSpPr>
        <p:spPr>
          <a:xfrm>
            <a:off x="1763486" y="3999130"/>
            <a:ext cx="6052457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5400" b="1" dirty="0"/>
              <a:t>case-func10.js</a:t>
            </a:r>
            <a:endParaRPr kumimoji="0" lang="zh-CN" altLang="en-US" sz="5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A9C80A-EB65-43E9-9CB9-AD49348A70B9}"/>
              </a:ext>
            </a:extLst>
          </p:cNvPr>
          <p:cNvSpPr txBox="1"/>
          <p:nvPr/>
        </p:nvSpPr>
        <p:spPr>
          <a:xfrm>
            <a:off x="12453258" y="3999129"/>
            <a:ext cx="6052457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5400" b="1" dirty="0"/>
              <a:t>case-func10000.js</a:t>
            </a:r>
            <a:endParaRPr kumimoji="0" lang="zh-CN" altLang="en-US" sz="5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CD67476-6D25-46DA-AF4E-BA72E09FE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53258" y="5560236"/>
            <a:ext cx="10758073" cy="48320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func10000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func10000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timeEnd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721435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E3F9946E-6BF7-4E2E-836B-9E88751D0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772" y="2827267"/>
            <a:ext cx="12545422" cy="99338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/case-func10.js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212.007ms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--no-opt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/case-func10.js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671.125ms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/case-func10000.js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2715.201ms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--no-opt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/case-func10000.js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2675.396ms</a:t>
            </a:r>
            <a:endParaRPr lang="zh-CN" altLang="zh-CN" sz="48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0021035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Bytecode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D7D92A-075C-40D2-B888-8F5663AAC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1707" y="3021234"/>
            <a:ext cx="14650164" cy="94487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[generated bytecode for function: func10]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Parameter count 2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Register count 2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Frame size 16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16 E&gt; 0000021FC005FC06 @    0 : a5                StackCheck 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38 S&gt; 0000021FC005FC07 @    1 : 0c 03             LdaSmi [3]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0000021FC005FC09 @    3 : 26 fb             Star r0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40 S&gt; 0000021FC005FC0B @    5 : 25 02             Ldar a0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56 E&gt; 0000021FC005FC0D @    7 : 34 fb 00          Add r0, [0]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0000021FC005FC10 @   10 : 26 fa             Star r1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0000021FC005FC12 @   12 : 25 02             Ldar a0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58 E&gt; 0000021FC005FC14 @   14 : 34 fa 01          Add r1, [1]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0000021FC005FC17 @   17 : 26 fa             Star r1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0000021FC005FC19 @   19 : 25 02             Ldar a0</a:t>
            </a:r>
            <a:endParaRPr kumimoji="0" lang="en-US" altLang="zh-CN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latin typeface="Consolas" panose="020B0609020204030204" pitchFamily="49" charset="0"/>
              </a:rPr>
              <a:t>……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74 E&gt; 0000021FC005FC4C @   70 : 34 fa 09          Add r1, [9]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77 S&gt; 0000021FC005FC4F @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73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a9                Return 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Constant pool (size = 0)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Handler Table (size = 0)</a:t>
            </a:r>
            <a:endParaRPr kumimoji="0" lang="zh-CN" altLang="zh-CN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F9A9AE-EC5B-493B-8B52-CDEA07962851}"/>
              </a:ext>
            </a:extLst>
          </p:cNvPr>
          <p:cNvSpPr txBox="1"/>
          <p:nvPr/>
        </p:nvSpPr>
        <p:spPr>
          <a:xfrm>
            <a:off x="839823" y="5001081"/>
            <a:ext cx="5487083" cy="287258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Func10</a:t>
            </a:r>
            <a:r>
              <a:rPr kumimoji="0" lang="zh-CN" alt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的字节码</a:t>
            </a:r>
            <a:endParaRPr kumimoji="0" lang="en-US" altLang="zh-CN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74</a:t>
            </a: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 Bytes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--print-bytecode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03353835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Machine Code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FBC552-C90D-497B-A057-E2EAC499C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0594" y="3286912"/>
            <a:ext cx="16377920" cy="84638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Instructions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(size = 356)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000002F8C17C4320     0  488b59e0       REX.W movq rbx,[rcx-0x20]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000002F8C17C4324     4  f6430f01       testb [rbx+0xf],0x1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000002F8C17C4328     8  740d           jz 000002F8C17C4337  &lt;+0x17&gt;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000002F8C17C432A     a  49ba90e55ed3f67f0000 REX.W movq r10,00007FF6D35EE590  (CompileLazyDeoptimizedCode)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000002F8C17C4334    14  41ffe2         jmp r10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000002F8C17C4337    17  55             push rbp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000002F8C17C4338    18  4889e5         REX.W movq rbp,rsp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000002F8C17C433B    1b  56             push rsi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000002F8C17C433C    1c  57             push rdi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000002F8C17C433D    1d  4883ec08       REX.W subq rsp,0x8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000002F8C17C4341    21  488975e8       REX.W movq [rbp-0x18],rsi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3200" dirty="0">
                <a:latin typeface="Consolas" panose="020B0609020204030204" pitchFamily="49" charset="0"/>
              </a:rPr>
              <a:t>……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000002F8C17C447C   15c  e8bfdb0700     call 000002F8C1842040    ;; lazy deoptimization bailout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000002F8C17C4481   161  0f1f00         nop</a:t>
            </a:r>
            <a:endParaRPr kumimoji="0" lang="zh-CN" altLang="zh-CN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ABCE7F-7C51-4C4A-B706-89D8CAB35747}"/>
              </a:ext>
            </a:extLst>
          </p:cNvPr>
          <p:cNvSpPr txBox="1"/>
          <p:nvPr/>
        </p:nvSpPr>
        <p:spPr>
          <a:xfrm>
            <a:off x="825486" y="5294572"/>
            <a:ext cx="5878462" cy="40421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Func10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经过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Turbofan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优化后的机器码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356</a:t>
            </a:r>
            <a:r>
              <a:rPr kumimoji="0" lang="en-US" altLang="zh-CN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 Bytes </a:t>
            </a:r>
            <a:r>
              <a:rPr kumimoji="0" lang="zh-CN" alt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！！</a:t>
            </a:r>
            <a:endParaRPr kumimoji="0" lang="en-US" altLang="zh-CN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--print-opt-code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7734925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8220199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内存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4D426023-4C3B-4E38-845B-2F87B3338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7360" y="3267810"/>
            <a:ext cx="16877692" cy="949370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33FD4DB-8CB8-45B9-9B00-C516923F321F}"/>
              </a:ext>
            </a:extLst>
          </p:cNvPr>
          <p:cNvSpPr txBox="1"/>
          <p:nvPr/>
        </p:nvSpPr>
        <p:spPr>
          <a:xfrm>
            <a:off x="1950720" y="5626527"/>
            <a:ext cx="4653280" cy="148758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优化产生的机器码，会增大内存的占用，</a:t>
            </a:r>
            <a:r>
              <a:rPr lang="en-US" altLang="zh-CN" b="1" dirty="0"/>
              <a:t>JS</a:t>
            </a: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引擎需要平衡优化和内存使用</a:t>
            </a:r>
          </a:p>
        </p:txBody>
      </p:sp>
    </p:spTree>
    <p:extLst>
      <p:ext uri="{BB962C8B-B14F-4D97-AF65-F5344CB8AC3E}">
        <p14:creationId xmlns:p14="http://schemas.microsoft.com/office/powerpoint/2010/main" val="2862309924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15AA24D-73C9-4B7B-8D8E-E75A282CA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0042" y="3811012"/>
            <a:ext cx="16458352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OptimizationReason RuntimeProfiler::ShouldOptimize(JSFunction* function,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生成的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bytecode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大于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60kb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，跳出</a:t>
            </a:r>
            <a:b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dobe Myungjo Std M" panose="02020600000000000000" pitchFamily="18" charset="-128"/>
                <a:ea typeface="Adobe Myungjo Std M" panose="02020600000000000000" pitchFamily="18" charset="-128"/>
              </a:rPr>
            </a:b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(shared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GetBytecodeArray()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length() &gt; kMaxBytecodeSizeForOpt) {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OptimizationReason::kDoNotOptimize;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原因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FBC552-C90D-497B-A057-E2EAC499C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0042" y="7666471"/>
            <a:ext cx="8913776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V8 </a:t>
            </a:r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的限制 </a:t>
            </a:r>
            <a:r>
              <a:rPr lang="en-US" altLang="zh-CN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60KB</a:t>
            </a:r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（注意是字节码）</a:t>
            </a:r>
            <a:endParaRPr lang="en-US" altLang="zh-CN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 defTabSz="91440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猜测：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需要控制内存的使用</a:t>
            </a:r>
            <a:endParaRPr lang="en-US" altLang="zh-CN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生成的机器码在不同指令集上有限制</a:t>
            </a:r>
            <a:endParaRPr lang="en-US" altLang="zh-CN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74EF89-B6FA-4754-AB7E-A70672232CD5}"/>
              </a:ext>
            </a:extLst>
          </p:cNvPr>
          <p:cNvSpPr/>
          <p:nvPr/>
        </p:nvSpPr>
        <p:spPr>
          <a:xfrm>
            <a:off x="12932084" y="6211669"/>
            <a:ext cx="76927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>
                <a:hlinkClick r:id="rId5"/>
              </a:rPr>
              <a:t>deps/v8/src/runtime-profiler.cc#L200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33330246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558DAF-326A-4F8E-B4F3-1D47467E8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3431" y="6400325"/>
            <a:ext cx="8130809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(obj) {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obj.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2B849C-1D45-4CBF-937D-E7D482E24866}"/>
              </a:ext>
            </a:extLst>
          </p:cNvPr>
          <p:cNvSpPr txBox="1"/>
          <p:nvPr/>
        </p:nvSpPr>
        <p:spPr>
          <a:xfrm>
            <a:off x="3736071" y="4185889"/>
            <a:ext cx="14792960" cy="15799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indent="-514350" algn="l">
              <a:buFontTx/>
              <a:buAutoNum type="arabicPeriod"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 </a:t>
            </a:r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--use-</a:t>
            </a:r>
            <a:r>
              <a:rPr lang="en-US" altLang="zh-CN" sz="320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</a:t>
            </a:r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 --no-use-</a:t>
            </a:r>
            <a:r>
              <a:rPr lang="en-US" altLang="zh-CN" sz="320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开启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关闭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Inline cache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优化（默认开启）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测试函数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96993205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8E685D5B-3982-4D95-8A32-F1E5113C6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0400" y="5743570"/>
            <a:ext cx="9212778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5e6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zh-CN" altLang="zh-CN" sz="40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timeEnd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zh-CN" altLang="zh-CN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A8DFD5F-445C-4237-8982-B276653CF0B5}"/>
              </a:ext>
            </a:extLst>
          </p:cNvPr>
          <p:cNvSpPr/>
          <p:nvPr/>
        </p:nvSpPr>
        <p:spPr>
          <a:xfrm>
            <a:off x="1930400" y="3974866"/>
            <a:ext cx="42963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case-ic-opt.js</a:t>
            </a:r>
            <a:endParaRPr lang="zh-CN" altLang="en-US" sz="4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3E3A42-DAD9-4A95-9EA4-977DE8A4F911}"/>
              </a:ext>
            </a:extLst>
          </p:cNvPr>
          <p:cNvSpPr/>
          <p:nvPr/>
        </p:nvSpPr>
        <p:spPr>
          <a:xfrm>
            <a:off x="11737396" y="4094429"/>
            <a:ext cx="53687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case-ic-no-opt.js</a:t>
            </a:r>
            <a:endParaRPr lang="zh-CN" altLang="en-US" sz="48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407C6ED-537D-4B73-9AC4-7CFF21930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7396" y="5743570"/>
            <a:ext cx="9212778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2e6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({[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`a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]: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timeEnd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zh-CN" altLang="zh-CN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633477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6BDCA538-955E-4355-81CA-FCE5D46EB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772" y="2827267"/>
            <a:ext cx="13136930" cy="99338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/case-ic-opt.js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6.850ms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--no-use-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/case-ic-opt.js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367.637ms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/case-ic-no-opt.js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2411.771ms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-- no-use-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/case-ic-no-opt.js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2183.535ms</a:t>
            </a:r>
            <a:endParaRPr lang="zh-CN" altLang="zh-CN" sz="48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4543115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9667"/>
            <a:ext cx="1475740" cy="93218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/>
              <a:t>目录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1336675" y="4387708"/>
            <a:ext cx="8101577" cy="6015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altLang="zh-CN" sz="6600" b="1" dirty="0"/>
              <a:t>V8 </a:t>
            </a:r>
            <a:r>
              <a:rPr lang="zh-CN" altLang="en-US" sz="6600" b="1" dirty="0"/>
              <a:t>背景介绍</a:t>
            </a:r>
            <a:endParaRPr kumimoji="0" lang="zh-CN" alt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altLang="zh-CN" sz="6600" b="1" dirty="0"/>
              <a:t>T</a:t>
            </a:r>
            <a:r>
              <a:rPr kumimoji="0" lang="en-US" altLang="zh-CN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urbofan </a:t>
            </a:r>
            <a:r>
              <a:rPr kumimoji="0" lang="zh-CN" alt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</a:t>
            </a:r>
            <a:endParaRPr kumimoji="0" lang="en-US" altLang="zh-CN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altLang="zh-CN" sz="6600" b="1" dirty="0"/>
              <a:t>Inline cache </a:t>
            </a:r>
            <a:r>
              <a:rPr lang="zh-CN" altLang="en-US" sz="6600" b="1" dirty="0"/>
              <a:t>机制</a:t>
            </a:r>
            <a:endParaRPr lang="en-US" altLang="zh-CN" sz="6600" b="1" dirty="0"/>
          </a:p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总结</a:t>
            </a:r>
            <a:endParaRPr kumimoji="0" lang="en-US" altLang="zh-CN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Shape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（形状）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09EFB3A7-955D-4620-A1F3-E71DE02374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8284" y="3588166"/>
            <a:ext cx="15247272" cy="857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8727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Shape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（形状）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134422-B691-4D56-A7BE-7EE67A153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202878"/>
            <a:ext cx="14366240" cy="5509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3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{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3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{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0x03fb308ff1b9 &lt;Object map = 0000015B2B2F9489&gt;</a:t>
            </a:r>
            <a:b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0x03fb308ff2c1 &lt;Object map = 0000015B2B2F9489&gt;</a:t>
            </a:r>
            <a:b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a, b shape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相同</a:t>
            </a:r>
            <a:b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b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3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{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3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{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0x03a7049bf1b1 &lt;Object map = 0000000D753F9489&gt;</a:t>
            </a:r>
            <a:b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0x03a7049bf2b9 &lt;Object map = 0000000D753F9579&gt;</a:t>
            </a:r>
            <a:b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a, b </a:t>
            </a:r>
            <a:r>
              <a:rPr kumimoji="0" lang="zh-CN" altLang="zh-CN" sz="3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zh-CN" altLang="zh-CN" sz="3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不同</a:t>
            </a:r>
            <a:endParaRPr kumimoji="0" lang="zh-CN" altLang="zh-CN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103373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Map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（隐藏类）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09EFB3A7-955D-4620-A1F3-E71DE02374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568284" y="3604792"/>
            <a:ext cx="15247272" cy="857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66892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Map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（隐藏类）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5BFFAE1-8A49-44E4-A4EB-220477D5E633}"/>
              </a:ext>
            </a:extLst>
          </p:cNvPr>
          <p:cNvSpPr/>
          <p:nvPr/>
        </p:nvSpPr>
        <p:spPr>
          <a:xfrm>
            <a:off x="3681369" y="5272624"/>
            <a:ext cx="17021102" cy="2486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b="1" dirty="0"/>
              <a:t>正常访问对象属性的过程是：首先获取</a:t>
            </a:r>
            <a:r>
              <a:rPr lang="en-US" altLang="zh-CN" sz="3600" b="1" dirty="0"/>
              <a:t>Map</a:t>
            </a:r>
            <a:r>
              <a:rPr lang="zh-CN" altLang="en-US" sz="3600" b="1" dirty="0"/>
              <a:t>（隐藏类）的地址，然后根据属性名查找偏移值，然后计算该属性的地址。</a:t>
            </a:r>
            <a:endParaRPr lang="en-US" altLang="zh-CN" sz="3600" b="1" dirty="0"/>
          </a:p>
          <a:p>
            <a:pPr algn="l">
              <a:lnSpc>
                <a:spcPct val="150000"/>
              </a:lnSpc>
            </a:pPr>
            <a:r>
              <a:rPr lang="zh-CN" altLang="en-US" sz="3600" b="1" dirty="0"/>
              <a:t>虽然相比以往在整个执行环境中查找减小了很大的工作量，但依然比较耗时。</a:t>
            </a:r>
          </a:p>
        </p:txBody>
      </p:sp>
    </p:spTree>
    <p:extLst>
      <p:ext uri="{BB962C8B-B14F-4D97-AF65-F5344CB8AC3E}">
        <p14:creationId xmlns:p14="http://schemas.microsoft.com/office/powerpoint/2010/main" val="1704598184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ED83541B-829A-4430-B60F-D9671AB1E1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40627" y="3887237"/>
            <a:ext cx="17102586" cy="962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86893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417D9DB3-A38C-4EA9-B3F2-DFB81DFC6A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3895" y="3105589"/>
            <a:ext cx="16076210" cy="904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14382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A2A87C9B-FA8A-4E8D-933C-349867EC8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3669" y="3509525"/>
            <a:ext cx="9648795" cy="91409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getX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Runtime_Load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(obj,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Runtime_Load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(obj, key)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desc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obj.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().instance_descriptors();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desc_number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-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.GetKey(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=== key)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desc_number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desc_number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=== -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undefined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detail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.GetDetails(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desc_number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obj.READ_FIELD(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56F47E-068E-46F9-BA39-341D6420D227}"/>
              </a:ext>
            </a:extLst>
          </p:cNvPr>
          <p:cNvSpPr txBox="1"/>
          <p:nvPr/>
        </p:nvSpPr>
        <p:spPr>
          <a:xfrm>
            <a:off x="853440" y="4415728"/>
            <a:ext cx="8310880" cy="287258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indent="-514350" algn="l">
              <a:buAutoNum type="arabicPeriod"/>
            </a:pPr>
            <a:r>
              <a:rPr lang="zh-CN" altLang="en-US" dirty="0"/>
              <a:t>从对象的 </a:t>
            </a:r>
            <a:r>
              <a:rPr lang="en-US" altLang="zh-CN" dirty="0"/>
              <a:t>&lt;Map&gt; </a:t>
            </a:r>
            <a:r>
              <a:rPr lang="zh-CN" altLang="en-US" dirty="0"/>
              <a:t>中获得 </a:t>
            </a:r>
            <a:r>
              <a:rPr lang="en-US" altLang="zh-CN" dirty="0" err="1"/>
              <a:t>instance_descriptors</a:t>
            </a:r>
            <a:endParaRPr lang="en-US" altLang="zh-CN" dirty="0"/>
          </a:p>
          <a:p>
            <a:pPr marL="514350" indent="-514350" algn="l">
              <a:buAutoNum type="arabicPeriod"/>
            </a:pPr>
            <a:endParaRPr lang="en-US" altLang="zh-CN" dirty="0"/>
          </a:p>
          <a:p>
            <a:pPr marL="514350" indent="-514350" algn="l">
              <a:buAutoNum type="arabicPeriod"/>
            </a:pPr>
            <a:r>
              <a:rPr lang="en-US" altLang="zh-CN" dirty="0" err="1"/>
              <a:t>instance_descriptors</a:t>
            </a:r>
            <a:r>
              <a:rPr lang="en-US" altLang="zh-CN" dirty="0"/>
              <a:t> </a:t>
            </a:r>
            <a:r>
              <a:rPr lang="zh-CN" altLang="en-US" dirty="0"/>
              <a:t>遍历获取到 </a:t>
            </a:r>
            <a:r>
              <a:rPr lang="en-US" altLang="zh-CN" dirty="0"/>
              <a:t>key </a:t>
            </a:r>
            <a:r>
              <a:rPr lang="zh-CN" altLang="en-US" dirty="0"/>
              <a:t>存储的位置（在对象内还是在 </a:t>
            </a:r>
            <a:r>
              <a:rPr lang="en-US" altLang="zh-CN" dirty="0"/>
              <a:t>properties </a:t>
            </a:r>
            <a:r>
              <a:rPr lang="zh-CN" altLang="en-US" dirty="0"/>
              <a:t>中）。</a:t>
            </a:r>
            <a:endParaRPr lang="en-US" altLang="zh-CN" dirty="0"/>
          </a:p>
          <a:p>
            <a:pPr marL="514350" indent="-514350" algn="l">
              <a:buAutoNum type="arabicPeriod"/>
            </a:pPr>
            <a:endParaRPr lang="en-US" altLang="zh-CN" dirty="0"/>
          </a:p>
          <a:p>
            <a:pPr marL="514350" indent="-514350" algn="l">
              <a:buAutoNum type="arabicPeriod"/>
            </a:pPr>
            <a:r>
              <a:rPr lang="zh-CN" altLang="en-US" dirty="0"/>
              <a:t>调用特定的方法读取属性值。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12698634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0EAB01FB-73E7-4A71-8B3A-44B392E1FB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0096" y="3201108"/>
            <a:ext cx="15983808" cy="899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68520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E1BC3F3-85C7-4F82-A73C-6D1252386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2361" y="3683403"/>
            <a:ext cx="9648795" cy="82791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getX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LoadIC_x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LoadIC_x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(obj.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===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cache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cache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offset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&gt;=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obj.READ_FIELD(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cache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 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latin typeface="Consolas" panose="020B0609020204030204" pitchFamily="49" charset="0"/>
              </a:rPr>
              <a:t>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Runtime_LoadIC_Miss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(obj, 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”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Runtime_LoadIC_Miss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(obj, key)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cache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{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map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obj.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()};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cache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offset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detail.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2800" dirty="0">
                <a:latin typeface="Consolas" panose="020B0609020204030204" pitchFamily="49" charset="0"/>
              </a:rPr>
              <a:t>// </a:t>
            </a:r>
            <a:r>
              <a:rPr lang="zh-CN" altLang="en-US" sz="2800" dirty="0">
                <a:latin typeface="Consolas" panose="020B0609020204030204" pitchFamily="49" charset="0"/>
              </a:rPr>
              <a:t>取数据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9395EB1-00E6-40B2-BDA3-66411DE28FC4}"/>
              </a:ext>
            </a:extLst>
          </p:cNvPr>
          <p:cNvSpPr txBox="1"/>
          <p:nvPr/>
        </p:nvSpPr>
        <p:spPr>
          <a:xfrm>
            <a:off x="1336182" y="4779524"/>
            <a:ext cx="8310880" cy="241091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indent="-514350" algn="l">
              <a:buAutoNum type="arabicPeriod"/>
            </a:pPr>
            <a:r>
              <a:rPr lang="zh-CN" altLang="en-US" dirty="0"/>
              <a:t>判断对象的 </a:t>
            </a:r>
            <a:r>
              <a:rPr lang="en-US" altLang="zh-CN" dirty="0"/>
              <a:t>&lt;Map&gt; </a:t>
            </a:r>
            <a:r>
              <a:rPr lang="zh-CN" altLang="en-US" dirty="0"/>
              <a:t>与之前缓存的是否相同</a:t>
            </a:r>
            <a:endParaRPr lang="en-US" altLang="zh-CN" dirty="0"/>
          </a:p>
          <a:p>
            <a:pPr marL="514350" indent="-514350" algn="l">
              <a:buAutoNum type="arabicPeriod"/>
            </a:pPr>
            <a:endParaRPr lang="zh-CN" altLang="en-US" dirty="0"/>
          </a:p>
          <a:p>
            <a:pPr marL="514350" indent="-514350" algn="l">
              <a:buAutoNum type="arabicPeriod"/>
            </a:pPr>
            <a:r>
              <a:rPr lang="zh-CN" altLang="en-US" dirty="0"/>
              <a:t>如相同，直接从缓存的位置读取</a:t>
            </a:r>
            <a:endParaRPr lang="en-US" altLang="zh-CN" dirty="0"/>
          </a:p>
          <a:p>
            <a:pPr marL="514350" indent="-514350" algn="l">
              <a:buAutoNum type="arabicPeriod"/>
            </a:pPr>
            <a:endParaRPr lang="zh-CN" altLang="en-US" dirty="0"/>
          </a:p>
          <a:p>
            <a:pPr marL="514350" indent="-514350" algn="l">
              <a:buAutoNum type="arabicPeriod"/>
            </a:pPr>
            <a:r>
              <a:rPr lang="zh-CN" altLang="en-US" dirty="0"/>
              <a:t>如不同，调用 </a:t>
            </a:r>
            <a:r>
              <a:rPr lang="en-US" altLang="zh-CN" dirty="0" err="1"/>
              <a:t>Runtime_Load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09262804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6FA90D8F-EEDF-4DBF-ABD7-F152FDFC3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9142" y="5034656"/>
            <a:ext cx="9212778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2e6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`a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timeEnd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zh-CN" altLang="zh-CN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A853EE-FE06-4F33-ACED-19C6AC68AF95}"/>
              </a:ext>
            </a:extLst>
          </p:cNvPr>
          <p:cNvSpPr txBox="1"/>
          <p:nvPr/>
        </p:nvSpPr>
        <p:spPr>
          <a:xfrm>
            <a:off x="14122400" y="5422528"/>
            <a:ext cx="6868160" cy="12105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每次</a:t>
            </a:r>
            <a:r>
              <a:rPr kumimoji="0" lang="en-US" altLang="zh-CN" sz="36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key</a:t>
            </a:r>
            <a:r>
              <a:rPr kumimoji="0" lang="zh-CN" altLang="en-US" sz="36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不同，</a:t>
            </a:r>
            <a:r>
              <a:rPr lang="zh-CN" altLang="en-US" sz="3600" b="1" dirty="0"/>
              <a:t>产生不同的</a:t>
            </a:r>
            <a:r>
              <a:rPr lang="en-US" altLang="zh-CN" sz="3600" b="1" dirty="0"/>
              <a:t>map</a:t>
            </a:r>
            <a:r>
              <a:rPr kumimoji="0" lang="zh-CN" altLang="en-US" sz="36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导致</a:t>
            </a:r>
            <a:r>
              <a:rPr kumimoji="0" lang="en-US" altLang="zh-CN" sz="36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kumimoji="0" lang="zh-CN" altLang="en-US" sz="36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不起作用</a:t>
            </a:r>
          </a:p>
        </p:txBody>
      </p:sp>
    </p:spTree>
    <p:extLst>
      <p:ext uri="{BB962C8B-B14F-4D97-AF65-F5344CB8AC3E}">
        <p14:creationId xmlns:p14="http://schemas.microsoft.com/office/powerpoint/2010/main" val="2998955277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1"/>
            <a:ext cx="11765832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V8 </a:t>
            </a:r>
            <a:r>
              <a:rPr lang="zh-CN" altLang="en-US" sz="5400" b="1" dirty="0"/>
              <a:t>背景介绍</a:t>
            </a:r>
            <a:r>
              <a:rPr lang="zh-CN" altLang="en-US" sz="5400" b="1" dirty="0">
                <a:solidFill>
                  <a:srgbClr val="000000"/>
                </a:solidFill>
                <a:latin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常见名词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1336675" y="4985802"/>
            <a:ext cx="19996785" cy="194925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algn="l"/>
            <a:r>
              <a:rPr lang="zh-CN" altLang="en-US" sz="4000" b="1" dirty="0"/>
              <a:t>浏览器内核（引擎）：</a:t>
            </a:r>
            <a:r>
              <a:rPr lang="en-US" altLang="zh-CN" sz="4000" b="1" dirty="0" err="1"/>
              <a:t>WebKit</a:t>
            </a:r>
            <a:r>
              <a:rPr lang="en-US" altLang="zh-CN" sz="4000" b="1" dirty="0"/>
              <a:t> Blink Gecko X5</a:t>
            </a:r>
          </a:p>
          <a:p>
            <a:pPr algn="l"/>
            <a:endParaRPr lang="en-US" altLang="zh-CN" sz="4000" b="1" dirty="0"/>
          </a:p>
          <a:p>
            <a:pPr algn="l"/>
            <a:r>
              <a:rPr lang="en-US" altLang="zh-CN" sz="4000" b="1" dirty="0"/>
              <a:t>JS </a:t>
            </a:r>
            <a:r>
              <a:rPr lang="zh-CN" altLang="en-US" sz="4000" b="1" dirty="0"/>
              <a:t>引擎：</a:t>
            </a:r>
            <a:r>
              <a:rPr lang="en-US" altLang="zh-CN" sz="4000" b="1" dirty="0"/>
              <a:t>V8</a:t>
            </a:r>
            <a:r>
              <a:rPr lang="zh-CN" altLang="en-US" sz="4000" b="1" dirty="0"/>
              <a:t> </a:t>
            </a:r>
            <a:r>
              <a:rPr lang="en-US" altLang="zh-CN" sz="4000" b="1" dirty="0" err="1"/>
              <a:t>JavaScriptCore</a:t>
            </a:r>
            <a:r>
              <a:rPr lang="en-US" altLang="zh-CN" sz="4000" b="1" dirty="0"/>
              <a:t> </a:t>
            </a:r>
            <a:r>
              <a:rPr lang="en-US" altLang="zh-CN" sz="4000" b="1" dirty="0" err="1"/>
              <a:t>SpiderMonkey</a:t>
            </a:r>
            <a:r>
              <a:rPr lang="en-US" altLang="zh-CN" sz="4000" b="1" dirty="0"/>
              <a:t> </a:t>
            </a:r>
            <a:r>
              <a:rPr lang="en-US" altLang="zh-CN" sz="4000" b="1" dirty="0" err="1"/>
              <a:t>ChakraCore</a:t>
            </a:r>
            <a:endParaRPr lang="en-US" altLang="zh-CN" sz="4000" b="1" dirty="0"/>
          </a:p>
        </p:txBody>
      </p:sp>
    </p:spTree>
    <p:extLst>
      <p:ext uri="{BB962C8B-B14F-4D97-AF65-F5344CB8AC3E}">
        <p14:creationId xmlns:p14="http://schemas.microsoft.com/office/powerpoint/2010/main" val="2427315894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322D2AF-60A8-4990-A858-C42131C54FCC}"/>
              </a:ext>
            </a:extLst>
          </p:cNvPr>
          <p:cNvSpPr/>
          <p:nvPr/>
        </p:nvSpPr>
        <p:spPr>
          <a:xfrm>
            <a:off x="1475835" y="4155877"/>
            <a:ext cx="40979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https://bugs.chromium.org/p/v8/issues/detail?id=8538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68D969BA-4A4B-4F74-9809-A9B056611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69084" y="2128681"/>
            <a:ext cx="14812787" cy="1176558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58592E-BB4B-41C1-B6F2-8C8E68EEAAE5}"/>
              </a:ext>
            </a:extLst>
          </p:cNvPr>
          <p:cNvSpPr txBox="1"/>
          <p:nvPr/>
        </p:nvSpPr>
        <p:spPr>
          <a:xfrm>
            <a:off x="1336182" y="6852871"/>
            <a:ext cx="5132902" cy="15799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 err="1"/>
              <a:t>Object.preventExtensions</a:t>
            </a:r>
            <a:r>
              <a:rPr lang="en-US" altLang="zh-CN" sz="3200" b="1" dirty="0"/>
              <a:t> </a:t>
            </a:r>
            <a:r>
              <a:rPr lang="zh-CN" altLang="en-US" sz="3200" b="1" dirty="0"/>
              <a:t>引起的性能问题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01873352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9667"/>
            <a:ext cx="1475740" cy="93218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algn="l"/>
            <a:r>
              <a:rPr lang="zh-CN" altLang="en-US" sz="5400" b="1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总结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2138282" y="4034378"/>
            <a:ext cx="20107275" cy="625812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742950" indent="-742950" algn="l">
              <a:buFontTx/>
              <a:buAutoNum type="arabicPeriod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尽量写小而美的函数（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60KB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限制，用构建工具可能会遇到）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FontTx/>
              <a:buAutoNum type="arabicPeriod"/>
            </a:pP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AutoNum type="arabicPeriod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最好相同顺序初始化对象（减少不同类型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shape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的产生）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AutoNum type="arabicPeriod"/>
            </a:pP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AutoNum type="arabicPeriod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函数的返回对象最好是固定的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shape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（利用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inline cache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AutoNum type="arabicPeriod"/>
            </a:pP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AutoNum type="arabicPeriod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以上全错。性能优化的必要性（脱离实际场景聊性能都是伪科学）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AutoNum type="arabicPeriod" startAt="5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引擎还有很多无法优化的场景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4000" dirty="0">
                <a:hlinkClick r:id="rId5"/>
              </a:rPr>
              <a:t>deps/v8/src/bailout-</a:t>
            </a:r>
            <a:r>
              <a:rPr lang="en-US" altLang="zh-CN" sz="4000" dirty="0" err="1">
                <a:hlinkClick r:id="rId5"/>
              </a:rPr>
              <a:t>reason.h</a:t>
            </a:r>
            <a:endParaRPr lang="en-US" altLang="zh-CN" sz="4000" dirty="0"/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3"/>
            <a:ext cx="1641475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Q&amp;A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2138282" y="5607955"/>
            <a:ext cx="20107275" cy="31649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r>
              <a:rPr lang="en-US" altLang="zh-CN" sz="199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911343383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5" name="pasted-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756" y="4927792"/>
            <a:ext cx="3839075" cy="22582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6" name="Shape 176" descr="NETEASE…"/>
          <p:cNvSpPr/>
          <p:nvPr/>
        </p:nvSpPr>
        <p:spPr>
          <a:xfrm>
            <a:off x="1144625" y="875320"/>
            <a:ext cx="4118230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t>NETEASE</a:t>
            </a:r>
          </a:p>
          <a:p>
            <a:pPr algn="l">
              <a:defRPr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Kaola Center Training </a:t>
            </a:r>
          </a:p>
        </p:txBody>
      </p:sp>
      <p:sp>
        <p:nvSpPr>
          <p:cNvPr id="177" name="Shape 177"/>
          <p:cNvSpPr/>
          <p:nvPr/>
        </p:nvSpPr>
        <p:spPr>
          <a:xfrm>
            <a:off x="10039540" y="8579117"/>
            <a:ext cx="5187950" cy="13322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80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rPr b="1"/>
              <a:t>感谢聆听！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5943935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V8 </a:t>
            </a:r>
            <a:r>
              <a:rPr lang="zh-CN" altLang="en-US" sz="5400" b="1" dirty="0"/>
              <a:t>背景介绍</a:t>
            </a:r>
            <a:r>
              <a:rPr lang="zh-CN" altLang="en-US" sz="5400" b="1" dirty="0">
                <a:solidFill>
                  <a:srgbClr val="000000"/>
                </a:solidFill>
                <a:latin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概述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79CD37E-5A3E-4204-8861-941B3F7D7CF2}"/>
              </a:ext>
            </a:extLst>
          </p:cNvPr>
          <p:cNvSpPr txBox="1"/>
          <p:nvPr/>
        </p:nvSpPr>
        <p:spPr>
          <a:xfrm>
            <a:off x="1336675" y="4678026"/>
            <a:ext cx="19996785" cy="25648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algn="l"/>
            <a:r>
              <a:rPr lang="en-US" altLang="zh-CN" sz="4000" b="1" dirty="0"/>
              <a:t>V8 </a:t>
            </a:r>
            <a:r>
              <a:rPr lang="zh-CN" altLang="en-US" sz="4000" b="1" dirty="0"/>
              <a:t>是一个由 </a:t>
            </a:r>
            <a:r>
              <a:rPr lang="en-US" altLang="zh-CN" sz="4000" b="1" dirty="0"/>
              <a:t>Google </a:t>
            </a:r>
            <a:r>
              <a:rPr lang="zh-CN" altLang="en-US" sz="4000" b="1" dirty="0"/>
              <a:t>开源的高性能 </a:t>
            </a:r>
            <a:r>
              <a:rPr lang="en-US" altLang="zh-CN" sz="4000" b="1" dirty="0"/>
              <a:t>JavaScript </a:t>
            </a:r>
            <a:r>
              <a:rPr lang="zh-CN" altLang="en-US" sz="4000" b="1" dirty="0"/>
              <a:t>和 </a:t>
            </a:r>
            <a:r>
              <a:rPr lang="en-US" altLang="zh-CN" sz="4000" b="1" dirty="0" err="1"/>
              <a:t>WebAssembly</a:t>
            </a:r>
            <a:r>
              <a:rPr lang="en-US" altLang="zh-CN" sz="4000" b="1" dirty="0"/>
              <a:t> </a:t>
            </a:r>
            <a:r>
              <a:rPr lang="zh-CN" altLang="en-US" sz="4000" b="1" dirty="0"/>
              <a:t>引擎，其源代码使用 </a:t>
            </a:r>
            <a:r>
              <a:rPr lang="en-US" altLang="zh-CN" sz="4000" b="1" dirty="0"/>
              <a:t>C++ </a:t>
            </a:r>
            <a:r>
              <a:rPr lang="zh-CN" altLang="en-US" sz="4000" b="1" dirty="0"/>
              <a:t>编写。</a:t>
            </a:r>
            <a:r>
              <a:rPr lang="en-US" altLang="zh-CN" sz="4000" b="1" dirty="0"/>
              <a:t>V8 </a:t>
            </a:r>
            <a:r>
              <a:rPr lang="zh-CN" altLang="en-US" sz="4000" b="1" dirty="0"/>
              <a:t>被用于 </a:t>
            </a:r>
            <a:r>
              <a:rPr lang="en-US" altLang="zh-CN" sz="4000" b="1" dirty="0"/>
              <a:t>Google </a:t>
            </a:r>
            <a:r>
              <a:rPr lang="zh-CN" altLang="en-US" sz="4000" b="1" dirty="0"/>
              <a:t>的开源浏览器 </a:t>
            </a:r>
            <a:r>
              <a:rPr lang="en-US" altLang="zh-CN" sz="4000" b="1" dirty="0"/>
              <a:t>Chrome </a:t>
            </a:r>
            <a:r>
              <a:rPr lang="zh-CN" altLang="en-US" sz="4000" b="1" dirty="0"/>
              <a:t>中，同时也被用于 </a:t>
            </a:r>
            <a:r>
              <a:rPr lang="en-US" altLang="zh-CN" sz="4000" b="1" dirty="0"/>
              <a:t>Node.js</a:t>
            </a:r>
            <a:r>
              <a:rPr lang="zh-CN" altLang="en-US" sz="4000" b="1" dirty="0"/>
              <a:t>。</a:t>
            </a:r>
            <a:endParaRPr lang="en-US" altLang="zh-CN" sz="4000" b="1" dirty="0"/>
          </a:p>
          <a:p>
            <a:pPr algn="l"/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</a:endParaRPr>
          </a:p>
          <a:p>
            <a:pPr algn="l"/>
            <a:r>
              <a:rPr kumimoji="0" lang="en-US" altLang="zh-CN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</a:rPr>
              <a:t>V8 J</a:t>
            </a:r>
            <a:r>
              <a:rPr lang="en-US" altLang="zh-CN" sz="4000" b="1" dirty="0"/>
              <a:t>avaScript </a:t>
            </a:r>
            <a:r>
              <a:rPr lang="zh-CN" altLang="en-US" sz="4000" b="1" dirty="0"/>
              <a:t>引擎（解释、编译、执行）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96730161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5943935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V8 </a:t>
            </a:r>
            <a:r>
              <a:rPr lang="zh-CN" altLang="en-US" sz="5400" b="1" dirty="0"/>
              <a:t>背景介绍</a:t>
            </a:r>
            <a:r>
              <a:rPr lang="zh-CN" altLang="en-US" sz="5400" b="1" dirty="0">
                <a:solidFill>
                  <a:srgbClr val="000000"/>
                </a:solidFill>
                <a:latin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概述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98" name="Picture 2" descr="https://static001.geekbang.org/resource/image/8b/12/8bd83564510dc0a7d842d11199caf512.png">
            <a:extLst>
              <a:ext uri="{FF2B5EF4-FFF2-40B4-BE49-F238E27FC236}">
                <a16:creationId xmlns:a16="http://schemas.microsoft.com/office/drawing/2014/main" id="{EA00B95B-9B7C-41C4-A9BB-36A4A022D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640" y="3767912"/>
            <a:ext cx="17190720" cy="78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769305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7328929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V8 </a:t>
            </a:r>
            <a:r>
              <a:rPr lang="zh-CN" altLang="en-US" sz="5400" b="1" dirty="0"/>
              <a:t>背景介绍</a:t>
            </a:r>
            <a:r>
              <a:rPr lang="zh-CN" altLang="en-US" sz="5400" b="1" dirty="0">
                <a:solidFill>
                  <a:srgbClr val="000000"/>
                </a:solidFill>
                <a:latin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执行过程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48B95B2-B35C-4DE0-8039-D1E13B0AD5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207" y="2745718"/>
            <a:ext cx="13915426" cy="1003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0892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4F4001-B2D0-4C07-B895-8DFE1BE7A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837" y="3314572"/>
            <a:ext cx="14832195" cy="8568399"/>
          </a:xfrm>
          <a:prstGeom prst="rect">
            <a:avLst/>
          </a:prstGeom>
        </p:spPr>
      </p:pic>
      <p:pic>
        <p:nvPicPr>
          <p:cNvPr id="142" name="pasted-image.pdf"/>
          <p:cNvPicPr>
            <a:picLocks noChangeAspect="1"/>
          </p:cNvPicPr>
          <p:nvPr/>
        </p:nvPicPr>
        <p:blipFill>
          <a:blip r:embed="rId4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7213513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V8 </a:t>
            </a:r>
            <a:r>
              <a:rPr lang="zh-CN" altLang="en-US" sz="5400" b="1" dirty="0"/>
              <a:t>背景介绍</a:t>
            </a:r>
            <a:r>
              <a:rPr lang="zh-CN" altLang="en-US" sz="5400" b="1" dirty="0">
                <a:solidFill>
                  <a:srgbClr val="000000"/>
                </a:solidFill>
                <a:latin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Pipeline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A4F8B65-4392-4D89-8D14-2AC1C2894CCC}"/>
              </a:ext>
            </a:extLst>
          </p:cNvPr>
          <p:cNvSpPr txBox="1"/>
          <p:nvPr/>
        </p:nvSpPr>
        <p:spPr>
          <a:xfrm>
            <a:off x="2581539" y="7112426"/>
            <a:ext cx="8167741" cy="148758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V8 </a:t>
            </a:r>
            <a:r>
              <a: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解释器：</a:t>
            </a: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Ignition</a:t>
            </a:r>
            <a:r>
              <a: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（点火器）</a:t>
            </a:r>
            <a:endParaRPr kumimoji="0" lang="en-US" altLang="zh-CN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V8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优化编译器：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TurboFan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（涡轮发动机）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5994470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7559762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V8 </a:t>
            </a:r>
            <a:r>
              <a:rPr lang="zh-CN" altLang="en-US" sz="5400" b="1" dirty="0"/>
              <a:t>背景介绍</a:t>
            </a:r>
            <a:r>
              <a:rPr lang="zh-CN" altLang="en-US" sz="5400" b="1" dirty="0">
                <a:solidFill>
                  <a:srgbClr val="000000"/>
                </a:solidFill>
                <a:latin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826820C6-9FFD-4F1B-8C2B-5703B880A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2481" y="3257440"/>
            <a:ext cx="15836052" cy="89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97865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1487587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/>
              <a:t>问题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8A58A46-2A0C-4CF3-8468-C02A94058C36}"/>
              </a:ext>
            </a:extLst>
          </p:cNvPr>
          <p:cNvSpPr txBox="1"/>
          <p:nvPr/>
        </p:nvSpPr>
        <p:spPr>
          <a:xfrm>
            <a:off x="4533900" y="6064870"/>
            <a:ext cx="15316200" cy="1118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所有场景都能优化吗，有没有什么限制？</a:t>
            </a:r>
          </a:p>
        </p:txBody>
      </p:sp>
    </p:spTree>
    <p:extLst>
      <p:ext uri="{BB962C8B-B14F-4D97-AF65-F5344CB8AC3E}">
        <p14:creationId xmlns:p14="http://schemas.microsoft.com/office/powerpoint/2010/main" val="1686000981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4196</TotalTime>
  <Words>883</Words>
  <Application>Microsoft Office PowerPoint</Application>
  <PresentationFormat>自定义</PresentationFormat>
  <Paragraphs>139</Paragraphs>
  <Slides>33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8" baseType="lpstr">
      <vt:lpstr>Adobe Myungjo Std M</vt:lpstr>
      <vt:lpstr>Gill Sans</vt:lpstr>
      <vt:lpstr>Helvetica Neue</vt:lpstr>
      <vt:lpstr>Helvetica Neue Light</vt:lpstr>
      <vt:lpstr>Helvetica Neue Medium</vt:lpstr>
      <vt:lpstr>Lantinghei SC Extralight</vt:lpstr>
      <vt:lpstr>Microsoft JhengHei</vt:lpstr>
      <vt:lpstr>PingFang SC Medium</vt:lpstr>
      <vt:lpstr>PingFang SC Regular</vt:lpstr>
      <vt:lpstr>PingFang SC Semibold</vt:lpstr>
      <vt:lpstr>微软雅黑</vt:lpstr>
      <vt:lpstr>微软雅黑 Light</vt:lpstr>
      <vt:lpstr>Arial</vt:lpstr>
      <vt:lpstr>Consolas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huangsu</dc:creator>
  <cp:lastModifiedBy>Alexander Huang</cp:lastModifiedBy>
  <cp:revision>466</cp:revision>
  <dcterms:created xsi:type="dcterms:W3CDTF">2019-06-16T06:11:43Z</dcterms:created>
  <dcterms:modified xsi:type="dcterms:W3CDTF">2019-07-31T12:33:28Z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2052-1.2.1.1575</vt:lpwstr>
  </property>
</Properties>
</file>